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2" r:id="rId4"/>
    <p:sldId id="264" r:id="rId5"/>
    <p:sldId id="263" r:id="rId6"/>
    <p:sldId id="258" r:id="rId7"/>
    <p:sldId id="266" r:id="rId8"/>
    <p:sldId id="259" r:id="rId9"/>
    <p:sldId id="269" r:id="rId10"/>
    <p:sldId id="267" r:id="rId11"/>
    <p:sldId id="268" r:id="rId12"/>
    <p:sldId id="270" r:id="rId13"/>
    <p:sldId id="271" r:id="rId14"/>
    <p:sldId id="272" r:id="rId15"/>
    <p:sldId id="275" r:id="rId16"/>
    <p:sldId id="260" r:id="rId17"/>
    <p:sldId id="281" r:id="rId18"/>
    <p:sldId id="276" r:id="rId19"/>
    <p:sldId id="282" r:id="rId20"/>
    <p:sldId id="277" r:id="rId21"/>
    <p:sldId id="283" r:id="rId22"/>
    <p:sldId id="284" r:id="rId23"/>
    <p:sldId id="261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EF908-0792-4872-A703-6298CB38E2F3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8A500-97B1-440D-92C8-8C73E402875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5445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2114-AE65-4467-AE34-D178F2B08D4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2114-AE65-4467-AE34-D178F2B08D4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2114-AE65-4467-AE34-D178F2B08D4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E29FF5-803C-4806-BD8C-49E580FCB371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218A17-AFC0-4E0B-ADFD-1EA3BD07D7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5&#186;%20E.P.%2012-13/Lengua/LENG-%20La%20pista%20de%20los%20auticos-%20descrip..docx" TargetMode="External"/><Relationship Id="rId2" Type="http://schemas.openxmlformats.org/officeDocument/2006/relationships/hyperlink" Target="5&#186;%20E.P.%2012-13/Matem/MAT.-%20Balance%20econ&#243;mico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5&#186;%20E.P.%2012-13/Conoc/T&#233;rminos%20de%20Falces.doc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ogramaci&#243;n%2012-13/Prog%20Matem&#225;ticas.doc" TargetMode="External"/><Relationship Id="rId2" Type="http://schemas.openxmlformats.org/officeDocument/2006/relationships/hyperlink" Target="Programaci&#243;n%2012-13/Prog%20Conocimiento%20del%20Medio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ogramaci&#243;n%2012-13/Prog%20Lenguaje.doc" TargetMode="External"/><Relationship Id="rId5" Type="http://schemas.openxmlformats.org/officeDocument/2006/relationships/hyperlink" Target="Programaci&#243;n%2012-13/Prog%20Pl&#225;stica.doc" TargetMode="External"/><Relationship Id="rId4" Type="http://schemas.openxmlformats.org/officeDocument/2006/relationships/hyperlink" Target="Programaci&#243;n%2012-13/Prog%20Ed.%20Ciudadania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¿PROYECTOS?</a:t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4000" b="1" dirty="0" smtClean="0"/>
              <a:t>MI EXPERIENCIA PERSONAL</a:t>
            </a:r>
          </a:p>
          <a:p>
            <a:r>
              <a:rPr lang="es-ES" sz="4000" b="1" dirty="0" smtClean="0"/>
              <a:t>Mª José Cortés Itarte</a:t>
            </a:r>
            <a:endParaRPr lang="es-E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41782"/>
              </p:ext>
            </p:extLst>
          </p:nvPr>
        </p:nvGraphicFramePr>
        <p:xfrm>
          <a:off x="323528" y="188640"/>
          <a:ext cx="8496944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375314">
                <a:tc gridSpan="4">
                  <a:txBody>
                    <a:bodyPr/>
                    <a:lstStyle/>
                    <a:p>
                      <a:r>
                        <a:rPr lang="es-ES" b="1" dirty="0" smtClean="0"/>
                        <a:t>Proceso de elaboración de un proyecto</a:t>
                      </a:r>
                      <a:endParaRPr lang="es-E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219772"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¿Qué</a:t>
                      </a:r>
                      <a:r>
                        <a:rPr lang="es-ES" b="1" baseline="0" dirty="0" smtClean="0"/>
                        <a:t> queremos investigar? Problema, tema…</a:t>
                      </a:r>
                      <a:endParaRPr lang="es-E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baseline="0" dirty="0" smtClean="0"/>
                        <a:t>¿Qué sabemos de…? ¿Qué queremos saber?</a:t>
                      </a:r>
                      <a:endParaRPr lang="es-ES" sz="1800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¿Qué vamos</a:t>
                      </a:r>
                      <a:r>
                        <a:rPr lang="es-ES" b="1" baseline="0" dirty="0" smtClean="0"/>
                        <a:t> a </a:t>
                      </a:r>
                      <a:r>
                        <a:rPr lang="es-ES" b="1" dirty="0" smtClean="0"/>
                        <a:t>hacer?</a:t>
                      </a:r>
                    </a:p>
                    <a:p>
                      <a:endParaRPr lang="es-E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¿Cómo ha ido? ¿Qué hemos aprendido?</a:t>
                      </a:r>
                      <a:endParaRPr lang="es-E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760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940-E362-47A0-968E-AC75959E8D00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926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536" y="620688"/>
          <a:ext cx="8352928" cy="6035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288032">
                <a:tc gridSpan="4">
                  <a:txBody>
                    <a:bodyPr/>
                    <a:lstStyle/>
                    <a:p>
                      <a:r>
                        <a:rPr lang="es-ES" b="1" dirty="0" smtClean="0"/>
                        <a:t>Distribución</a:t>
                      </a:r>
                      <a:r>
                        <a:rPr lang="es-ES" b="1" baseline="0" dirty="0" smtClean="0"/>
                        <a:t> de tareas</a:t>
                      </a:r>
                      <a:endParaRPr lang="es-E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920765"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¿Qué</a:t>
                      </a:r>
                      <a:r>
                        <a:rPr lang="es-ES" b="1" baseline="0" dirty="0" smtClean="0"/>
                        <a:t> haremos?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¿Quién</a:t>
                      </a:r>
                      <a:r>
                        <a:rPr lang="es-ES" b="1" baseline="0" dirty="0" smtClean="0"/>
                        <a:t> lo hará?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¿Cuándo?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¿Qué</a:t>
                      </a:r>
                      <a:r>
                        <a:rPr lang="es-ES" b="1" baseline="0" dirty="0" smtClean="0"/>
                        <a:t>  traeremos</a:t>
                      </a:r>
                      <a:r>
                        <a:rPr lang="es-ES" b="1" dirty="0" smtClean="0"/>
                        <a:t>? ¿Cómo lo utilizaremos?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063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940-E362-47A0-968E-AC75959E8D00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807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3544628"/>
              </p:ext>
            </p:extLst>
          </p:nvPr>
        </p:nvGraphicFramePr>
        <p:xfrm>
          <a:off x="395535" y="404666"/>
          <a:ext cx="8496945" cy="57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3936437"/>
                <a:gridCol w="2832315"/>
              </a:tblGrid>
              <a:tr h="900100">
                <a:tc>
                  <a:txBody>
                    <a:bodyPr/>
                    <a:lstStyle/>
                    <a:p>
                      <a:r>
                        <a:rPr lang="es-ES" dirty="0" smtClean="0"/>
                        <a:t>Áreas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Objetivos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Criterios de evaluación</a:t>
                      </a:r>
                      <a:endParaRPr lang="es-ES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Conocimiento</a:t>
                      </a:r>
                      <a:r>
                        <a:rPr lang="es-ES" baseline="0" dirty="0" smtClean="0"/>
                        <a:t> del Medio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Lenguaje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Matemáticas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Educación para la </a:t>
                      </a:r>
                      <a:r>
                        <a:rPr lang="es-ES" dirty="0" err="1" smtClean="0"/>
                        <a:t>ciudadania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Plástica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743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1071" y="692695"/>
            <a:ext cx="43924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EVALUACIÓN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491114" y="1772816"/>
            <a:ext cx="16561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Observación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4088" y="1777364"/>
            <a:ext cx="322165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Actividades  de evaluación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3032085"/>
            <a:ext cx="1800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Diario de aula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771800" y="3046376"/>
            <a:ext cx="16561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Anecdotario</a:t>
            </a:r>
            <a:endParaRPr lang="es-ES" dirty="0"/>
          </a:p>
        </p:txBody>
      </p:sp>
      <p:cxnSp>
        <p:nvCxnSpPr>
          <p:cNvPr id="9" name="8 Conector recto de flecha"/>
          <p:cNvCxnSpPr>
            <a:stCxn id="3" idx="2"/>
            <a:endCxn id="6" idx="0"/>
          </p:cNvCxnSpPr>
          <p:nvPr/>
        </p:nvCxnSpPr>
        <p:spPr>
          <a:xfrm flipH="1">
            <a:off x="1223628" y="2142148"/>
            <a:ext cx="1095578" cy="889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3" idx="2"/>
            <a:endCxn id="7" idx="0"/>
          </p:cNvCxnSpPr>
          <p:nvPr/>
        </p:nvCxnSpPr>
        <p:spPr>
          <a:xfrm>
            <a:off x="2319206" y="2142148"/>
            <a:ext cx="1280686" cy="904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4860032" y="3216751"/>
            <a:ext cx="10081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Fichas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103810" y="4386483"/>
            <a:ext cx="152866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Trabajos en grupo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613969" y="3216751"/>
            <a:ext cx="13126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Controles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974917" y="5032814"/>
            <a:ext cx="186953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Exposiciones</a:t>
            </a:r>
            <a:endParaRPr lang="es-ES" dirty="0"/>
          </a:p>
        </p:txBody>
      </p:sp>
      <p:cxnSp>
        <p:nvCxnSpPr>
          <p:cNvPr id="20" name="19 Conector recto de flecha"/>
          <p:cNvCxnSpPr>
            <a:stCxn id="5" idx="2"/>
            <a:endCxn id="16" idx="0"/>
          </p:cNvCxnSpPr>
          <p:nvPr/>
        </p:nvCxnSpPr>
        <p:spPr>
          <a:xfrm flipH="1">
            <a:off x="5364088" y="2146696"/>
            <a:ext cx="1610830" cy="107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5" idx="2"/>
            <a:endCxn id="17" idx="0"/>
          </p:cNvCxnSpPr>
          <p:nvPr/>
        </p:nvCxnSpPr>
        <p:spPr>
          <a:xfrm flipH="1">
            <a:off x="5868144" y="2146696"/>
            <a:ext cx="1106774" cy="2239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endCxn id="19" idx="0"/>
          </p:cNvCxnSpPr>
          <p:nvPr/>
        </p:nvCxnSpPr>
        <p:spPr>
          <a:xfrm>
            <a:off x="6974918" y="2196534"/>
            <a:ext cx="934766" cy="2836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5" idx="2"/>
            <a:endCxn id="18" idx="0"/>
          </p:cNvCxnSpPr>
          <p:nvPr/>
        </p:nvCxnSpPr>
        <p:spPr>
          <a:xfrm>
            <a:off x="6974918" y="2146696"/>
            <a:ext cx="1295373" cy="107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2" idx="2"/>
            <a:endCxn id="3" idx="0"/>
          </p:cNvCxnSpPr>
          <p:nvPr/>
        </p:nvCxnSpPr>
        <p:spPr>
          <a:xfrm flipH="1">
            <a:off x="2319206" y="1277470"/>
            <a:ext cx="2378109" cy="495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endCxn id="5" idx="0"/>
          </p:cNvCxnSpPr>
          <p:nvPr/>
        </p:nvCxnSpPr>
        <p:spPr>
          <a:xfrm>
            <a:off x="4603629" y="1292306"/>
            <a:ext cx="2371289" cy="485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898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564416"/>
              </p:ext>
            </p:extLst>
          </p:nvPr>
        </p:nvGraphicFramePr>
        <p:xfrm>
          <a:off x="395534" y="404666"/>
          <a:ext cx="8280921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50"/>
                <a:gridCol w="2448271"/>
              </a:tblGrid>
              <a:tr h="900100"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Realizadas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Competencia </a:t>
                      </a:r>
                      <a:endParaRPr lang="es-ES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3987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1021753">
            <a:off x="395536" y="548680"/>
            <a:ext cx="5016117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PROYECTOS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REALIZADOS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K:\Fotos\Fotos Clases Curso 2011-2012\P61800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92896"/>
            <a:ext cx="5148064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961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867551"/>
          </a:xfrm>
        </p:spPr>
        <p:txBody>
          <a:bodyPr>
            <a:normAutofit fontScale="25000" lnSpcReduction="20000"/>
          </a:bodyPr>
          <a:lstStyle/>
          <a:p>
            <a:r>
              <a:rPr lang="es-ES" sz="12800" dirty="0" smtClean="0"/>
              <a:t>«Todos iguales, todos diferentes»</a:t>
            </a:r>
          </a:p>
          <a:p>
            <a:pPr marL="109728" indent="0">
              <a:buNone/>
            </a:pPr>
            <a:endParaRPr lang="es-ES" sz="12800" dirty="0"/>
          </a:p>
          <a:p>
            <a:pPr marL="109728" indent="0">
              <a:buNone/>
            </a:pPr>
            <a:r>
              <a:rPr lang="es-ES" dirty="0" smtClean="0"/>
              <a:t>		</a:t>
            </a:r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55776" y="5517232"/>
            <a:ext cx="396044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Matemáticas</a:t>
            </a:r>
            <a:r>
              <a:rPr lang="es-ES" sz="2400" dirty="0" smtClean="0">
                <a:latin typeface="Cambria" pitchFamily="18" charset="0"/>
              </a:rPr>
              <a:t>: buscamos y analizamos precios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2326490"/>
            <a:ext cx="36724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Lenguaje</a:t>
            </a:r>
            <a:r>
              <a:rPr lang="es-ES" sz="2400" dirty="0" smtClean="0">
                <a:latin typeface="Cambria" pitchFamily="18" charset="0"/>
              </a:rPr>
              <a:t>: Titulares del periódico, la narración  y la entrevista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2296101"/>
            <a:ext cx="34563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Conocimiento del medio</a:t>
            </a:r>
            <a:r>
              <a:rPr lang="es-ES" sz="2400" dirty="0" smtClean="0">
                <a:latin typeface="Cambria" pitchFamily="18" charset="0"/>
              </a:rPr>
              <a:t>: Aparato locomotor y los sentidos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72000" y="3947864"/>
            <a:ext cx="30963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Educación para la </a:t>
            </a:r>
            <a:r>
              <a:rPr lang="es-ES" sz="2400" u="sng" dirty="0" err="1" smtClean="0">
                <a:latin typeface="Cambria" pitchFamily="18" charset="0"/>
              </a:rPr>
              <a:t>ciudadania</a:t>
            </a:r>
            <a:r>
              <a:rPr lang="es-ES" sz="2400" dirty="0" smtClean="0">
                <a:latin typeface="Cambria" pitchFamily="18" charset="0"/>
              </a:rPr>
              <a:t>: Derechos humanos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51620" y="3717032"/>
            <a:ext cx="277230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Plástica:</a:t>
            </a:r>
            <a:r>
              <a:rPr lang="es-ES" sz="2400" dirty="0" smtClean="0">
                <a:latin typeface="Cambria" pitchFamily="18" charset="0"/>
              </a:rPr>
              <a:t> hagamos flores de papel</a:t>
            </a:r>
            <a:endParaRPr lang="es-E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J:\Reparto rosas\rosas1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1643050"/>
            <a:ext cx="20256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J:\Reparto rosas\Rosas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857232"/>
            <a:ext cx="328614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J:\Reparto rosas\rosas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774442">
            <a:off x="993185" y="3921166"/>
            <a:ext cx="3194050" cy="212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J:\Reparto rosas\rosas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4071942"/>
            <a:ext cx="33718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J:\Reparto rosas\rosas12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04136">
            <a:off x="5255272" y="757182"/>
            <a:ext cx="3327976" cy="192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26212" y="764705"/>
            <a:ext cx="5112568" cy="648072"/>
          </a:xfrm>
        </p:spPr>
        <p:txBody>
          <a:bodyPr>
            <a:normAutofit fontScale="25000" lnSpcReduction="20000"/>
          </a:bodyPr>
          <a:lstStyle/>
          <a:p>
            <a:r>
              <a:rPr lang="es-ES" sz="12800" dirty="0" smtClean="0"/>
              <a:t>«Llegan las fiestas»</a:t>
            </a:r>
          </a:p>
          <a:p>
            <a:pPr marL="109728" indent="0">
              <a:buNone/>
            </a:pPr>
            <a:endParaRPr lang="es-ES" sz="12800" dirty="0"/>
          </a:p>
          <a:p>
            <a:pPr marL="109728" indent="0">
              <a:buNone/>
            </a:pPr>
            <a:r>
              <a:rPr lang="es-ES" dirty="0" smtClean="0"/>
              <a:t>		</a:t>
            </a:r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370553" y="4653136"/>
            <a:ext cx="352839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Matemáticas</a:t>
            </a:r>
            <a:r>
              <a:rPr lang="es-ES" sz="2400" dirty="0" smtClean="0">
                <a:latin typeface="Cambria" pitchFamily="18" charset="0"/>
              </a:rPr>
              <a:t>: </a:t>
            </a:r>
            <a:r>
              <a:rPr lang="es-ES" sz="2400" dirty="0" smtClean="0">
                <a:latin typeface="Cambria" pitchFamily="18" charset="0"/>
                <a:hlinkClick r:id="rId2" action="ppaction://hlinkfile"/>
              </a:rPr>
              <a:t>El balance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2557322"/>
            <a:ext cx="36724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Lenguaje</a:t>
            </a:r>
            <a:r>
              <a:rPr lang="es-ES" sz="2400" dirty="0" smtClean="0">
                <a:latin typeface="Cambria" pitchFamily="18" charset="0"/>
              </a:rPr>
              <a:t>: </a:t>
            </a:r>
            <a:r>
              <a:rPr lang="es-ES" sz="2400" dirty="0" smtClean="0">
                <a:latin typeface="Cambria" pitchFamily="18" charset="0"/>
                <a:hlinkClick r:id="rId3" action="ppaction://hlinkfile"/>
              </a:rPr>
              <a:t>La descripción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2603488"/>
            <a:ext cx="34563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Conocimiento del medio</a:t>
            </a:r>
            <a:r>
              <a:rPr lang="es-ES" sz="2400" dirty="0" smtClean="0">
                <a:latin typeface="Cambria" pitchFamily="18" charset="0"/>
              </a:rPr>
              <a:t>: </a:t>
            </a:r>
            <a:r>
              <a:rPr lang="es-ES" sz="2400" dirty="0" smtClean="0">
                <a:latin typeface="Cambria" pitchFamily="18" charset="0"/>
                <a:hlinkClick r:id="rId4" action="ppaction://hlinkfile"/>
              </a:rPr>
              <a:t>nuestro pueblo</a:t>
            </a:r>
            <a:endParaRPr lang="es-E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6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786214"/>
          </a:xfrm>
        </p:spPr>
        <p:txBody>
          <a:bodyPr/>
          <a:lstStyle/>
          <a:p>
            <a:r>
              <a:rPr lang="es-ES" dirty="0" smtClean="0"/>
              <a:t>Es un proyecto cooperativo: profesor especialista de educación física y tutora</a:t>
            </a:r>
          </a:p>
          <a:p>
            <a:r>
              <a:rPr lang="es-ES" dirty="0" smtClean="0"/>
              <a:t>Se desarrolla dentro de un proyecto de innovación del centro</a:t>
            </a:r>
          </a:p>
          <a:p>
            <a:r>
              <a:rPr lang="es-ES" dirty="0" smtClean="0"/>
              <a:t>Parte de la filosofía de “Aprendizaje y servicio”</a:t>
            </a:r>
          </a:p>
          <a:p>
            <a:r>
              <a:rPr lang="es-ES" dirty="0" smtClean="0"/>
              <a:t>Está dividido en dos partes: Noviembre y Enero</a:t>
            </a:r>
            <a:endParaRPr lang="es-ES" dirty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354360" y="476672"/>
            <a:ext cx="8435280" cy="57952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1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«Nuestro carril bici»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1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E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CONTEXTUALIZACIÓN</a:t>
            </a:r>
            <a:endParaRPr lang="es-ES" dirty="0"/>
          </a:p>
        </p:txBody>
      </p:sp>
      <p:pic>
        <p:nvPicPr>
          <p:cNvPr id="4" name="il_fi" descr="http://perso.wanadoo.es/falces1/fotos/foto1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756084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bjzC-qGZbDVX6h5mRSOGl8AAQLFOHJ-jz0k_BJVrHygmohUghf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88640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4360" y="476672"/>
            <a:ext cx="8435280" cy="579520"/>
          </a:xfrm>
        </p:spPr>
        <p:txBody>
          <a:bodyPr>
            <a:normAutofit fontScale="25000" lnSpcReduction="20000"/>
          </a:bodyPr>
          <a:lstStyle/>
          <a:p>
            <a:r>
              <a:rPr lang="es-ES" sz="12800" dirty="0" smtClean="0"/>
              <a:t>«Nuestro carril bici»</a:t>
            </a:r>
          </a:p>
          <a:p>
            <a:pPr marL="109728" indent="0">
              <a:buNone/>
            </a:pPr>
            <a:endParaRPr lang="es-ES" sz="12800" dirty="0"/>
          </a:p>
          <a:p>
            <a:pPr marL="109728" indent="0">
              <a:buNone/>
            </a:pPr>
            <a:r>
              <a:rPr lang="es-ES" dirty="0" smtClean="0"/>
              <a:t>		</a:t>
            </a:r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499908" y="5157192"/>
            <a:ext cx="396044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Matemáticas:</a:t>
            </a:r>
            <a:r>
              <a:rPr lang="es-ES" sz="2400" dirty="0" smtClean="0">
                <a:latin typeface="Cambria" pitchFamily="18" charset="0"/>
              </a:rPr>
              <a:t> Magnitudes longitud y capacidad, formas geométricas, el plano,…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88" y="1326605"/>
            <a:ext cx="36724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Lenguaje</a:t>
            </a:r>
            <a:r>
              <a:rPr lang="es-ES" sz="2400" dirty="0" smtClean="0">
                <a:latin typeface="Cambria" pitchFamily="18" charset="0"/>
              </a:rPr>
              <a:t>: La descripción, la instancia, los campos semánticos, familias de palabras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1719892"/>
            <a:ext cx="38164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Conocimiento del medio</a:t>
            </a:r>
            <a:r>
              <a:rPr lang="es-ES" sz="2400" dirty="0" smtClean="0">
                <a:latin typeface="Cambria" pitchFamily="18" charset="0"/>
              </a:rPr>
              <a:t>: instituciones municipales y la materia y los materiales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29440" y="3540869"/>
            <a:ext cx="390299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Educación para la ciudadanía</a:t>
            </a:r>
            <a:r>
              <a:rPr lang="es-ES" sz="2400" dirty="0" smtClean="0">
                <a:latin typeface="Cambria" pitchFamily="18" charset="0"/>
              </a:rPr>
              <a:t>: Normas cívicas de comportamiento</a:t>
            </a:r>
            <a:endParaRPr lang="es-ES" sz="2400" dirty="0">
              <a:latin typeface="Cambr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69638" y="3518398"/>
            <a:ext cx="27723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u="sng" dirty="0" smtClean="0">
                <a:latin typeface="Cambria" pitchFamily="18" charset="0"/>
              </a:rPr>
              <a:t>Plástica</a:t>
            </a:r>
            <a:r>
              <a:rPr lang="es-ES" sz="2400" dirty="0" smtClean="0">
                <a:latin typeface="Cambria" pitchFamily="18" charset="0"/>
              </a:rPr>
              <a:t>: elaboración de una maqueta</a:t>
            </a:r>
            <a:endParaRPr lang="es-E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6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:\Documents and Settings\Usuario\Escritorio\Sept-oct-nov 2012\PB22003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753170" y="1604362"/>
            <a:ext cx="5400040" cy="404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Documents and Settings\Usuario\Escritorio\Sept-oct-nov 2012\PB22003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5728"/>
            <a:ext cx="423545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Documents and Settings\Usuario\Escritorio\Sept-oct-nov 2012\PB22002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428604"/>
            <a:ext cx="2978150" cy="223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Documents and Settings\Usuario\Escritorio\Sept-oct-nov 2012\PB23004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643182"/>
            <a:ext cx="5400040" cy="404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C:\Documents and Settings\Usuario\Escritorio\Sept-oct-nov 2012\PB23004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57166"/>
            <a:ext cx="45720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C:\Documents and Settings\Usuario\Escritorio\Sept-oct-nov 2012\PB23004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1000108"/>
            <a:ext cx="3897448" cy="276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Motivación del alumnado: ilusión y ganas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ES" dirty="0" smtClean="0"/>
              <a:t>Libertad de trayectoria: artífices y protagonistas de su aprendizaje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ES" dirty="0" smtClean="0"/>
              <a:t>Cantidad de contenidos alcanzados enfocados desde la funcionalidad y la contextualización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ES" dirty="0" smtClean="0"/>
              <a:t>Facilidad para atender a la diversidad: adaptación de actividades y evaluación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Utilización de distintos recursos personales como materiales.</a:t>
            </a:r>
          </a:p>
          <a:p>
            <a:r>
              <a:rPr lang="es-ES" dirty="0" smtClean="0"/>
              <a:t>Abrir la escuela al entorno y aprovechar sus posibilidades</a:t>
            </a:r>
          </a:p>
          <a:p>
            <a:r>
              <a:rPr lang="es-ES" dirty="0" smtClean="0"/>
              <a:t>Necesidad de preparar materiales a diario y con inmediatez</a:t>
            </a:r>
          </a:p>
          <a:p>
            <a:r>
              <a:rPr lang="es-ES" dirty="0" smtClean="0"/>
              <a:t>Reticencia de las familias al cambio</a:t>
            </a:r>
          </a:p>
          <a:p>
            <a:r>
              <a:rPr lang="es-ES" dirty="0" smtClean="0"/>
              <a:t>Poco tiempo para preparar, completar plantillas, desarrollarlo de forma más ajustada,…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78841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/>
          <a:srcRect/>
          <a:stretch/>
        </p:blipFill>
        <p:spPr bwMode="auto">
          <a:xfrm>
            <a:off x="467544" y="332656"/>
            <a:ext cx="820891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8758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37967" y="2967335"/>
            <a:ext cx="6268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MUCHAS GRACIAS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47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2.gstatic.com/images?q=tbn:ANd9GcT9h3HqdzUOU8fNUVURFcFCTNRWwIcuw26r88H5Kv_lGsQwk7o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8545">
            <a:off x="483522" y="459823"/>
            <a:ext cx="3209418" cy="332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2.gstatic.com/images?q=tbn:ANd9GcTLLdfnRNsEMH7OPcgim0J9QY4clgVnUPUEbjNlUZ2toQ7uwxQ56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60648"/>
            <a:ext cx="44644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://t0.gstatic.com/images?q=tbn:ANd9GcTbqr_un17AGqVA8wXpIE_JMQs0VG0HCwUOL_KmHnYZngVn8BnO7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73016"/>
            <a:ext cx="17240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0.gstatic.com/images?q=tbn:ANd9GcT7ECxUlaa9hnUigeyvb_sMY_0WIfScuv_Uj8sYc6_9vsc6-hGSL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789040"/>
            <a:ext cx="331236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0.gstatic.com/images?q=tbn:ANd9GcR-JCMt5gOAuUsI5zxyIFC3XWZs0N63D5RjNDREXfSoEeolHEM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312258">
            <a:off x="6165143" y="4091592"/>
            <a:ext cx="2681860" cy="18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071934" y="1500174"/>
            <a:ext cx="4614866" cy="4519439"/>
          </a:xfrm>
        </p:spPr>
        <p:txBody>
          <a:bodyPr>
            <a:normAutofit/>
          </a:bodyPr>
          <a:lstStyle/>
          <a:p>
            <a:r>
              <a:rPr lang="es-ES" u="sng" dirty="0" smtClean="0"/>
              <a:t>Imparte: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2º ciclo de E.I. (3,4 y 5 años)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Educación primaria – 6 cursos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Primer ciclo de Educación Secundaria – 2 cursos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NUESTRO CENTRO</a:t>
            </a:r>
            <a:endParaRPr lang="es-ES" dirty="0"/>
          </a:p>
        </p:txBody>
      </p:sp>
      <p:pic>
        <p:nvPicPr>
          <p:cNvPr id="5123" name="Picture 3" descr="C:\Users\uss\Desktop\CURSO 2010-11\fotos colegio\IMGP36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60848"/>
            <a:ext cx="414340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s\Desktop\Foto portada boletin 2012-2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1"/>
            <a:ext cx="8064896" cy="5820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38531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Experiencia en distintos campos y niveles:</a:t>
            </a:r>
          </a:p>
          <a:p>
            <a:pPr lvl="3"/>
            <a:r>
              <a:rPr lang="es-ES" dirty="0" smtClean="0"/>
              <a:t>U.C.E.</a:t>
            </a:r>
          </a:p>
          <a:p>
            <a:pPr lvl="3"/>
            <a:r>
              <a:rPr lang="es-ES" dirty="0" smtClean="0"/>
              <a:t>1º Ciclo de Educación Secundaria: matemáticas</a:t>
            </a:r>
          </a:p>
          <a:p>
            <a:pPr lvl="4"/>
            <a:endParaRPr lang="es-ES" dirty="0" smtClean="0"/>
          </a:p>
          <a:p>
            <a:r>
              <a:rPr lang="es-ES" dirty="0" smtClean="0"/>
              <a:t>Trayectoria educativa en el centro: </a:t>
            </a:r>
          </a:p>
          <a:p>
            <a:pPr lvl="3"/>
            <a:r>
              <a:rPr lang="es-ES" dirty="0" smtClean="0"/>
              <a:t>Plan lector</a:t>
            </a:r>
          </a:p>
          <a:p>
            <a:pPr lvl="3"/>
            <a:r>
              <a:rPr lang="es-ES" dirty="0" smtClean="0"/>
              <a:t>Desarrollo de unidades didácticas conjunta.</a:t>
            </a:r>
          </a:p>
          <a:p>
            <a:pPr lvl="3"/>
            <a:r>
              <a:rPr lang="es-ES" dirty="0" smtClean="0"/>
              <a:t>Dinámica de la biblioteca.</a:t>
            </a:r>
          </a:p>
          <a:p>
            <a:pPr lvl="3"/>
            <a:r>
              <a:rPr lang="es-ES" dirty="0" smtClean="0"/>
              <a:t>Proyectos de investigación.</a:t>
            </a:r>
          </a:p>
          <a:p>
            <a:pPr marL="914400" lvl="3" indent="0">
              <a:buNone/>
            </a:pPr>
            <a:endParaRPr lang="es-ES" dirty="0" smtClean="0"/>
          </a:p>
          <a:p>
            <a:r>
              <a:rPr lang="es-ES" dirty="0" smtClean="0"/>
              <a:t>Características del Grupo de alumnado:</a:t>
            </a:r>
          </a:p>
          <a:p>
            <a:pPr lvl="3"/>
            <a:r>
              <a:rPr lang="es-ES" dirty="0" smtClean="0"/>
              <a:t>Información del equipo docente anterior</a:t>
            </a:r>
          </a:p>
          <a:p>
            <a:pPr lvl="3"/>
            <a:r>
              <a:rPr lang="es-ES" dirty="0" smtClean="0"/>
              <a:t>Informes individuales </a:t>
            </a:r>
          </a:p>
          <a:p>
            <a:pPr lvl="3"/>
            <a:r>
              <a:rPr lang="es-ES" dirty="0" smtClean="0"/>
              <a:t>Resultados evaluaciones internas y externas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EL CAMBIO?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Flecha curvada hacia arriba"/>
          <p:cNvSpPr/>
          <p:nvPr/>
        </p:nvSpPr>
        <p:spPr>
          <a:xfrm rot="8385548">
            <a:off x="958762" y="3947967"/>
            <a:ext cx="2448272" cy="108012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rriba"/>
          <p:cNvSpPr/>
          <p:nvPr/>
        </p:nvSpPr>
        <p:spPr>
          <a:xfrm rot="14545881">
            <a:off x="3457043" y="2129913"/>
            <a:ext cx="2448272" cy="108012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" name="2 Flecha curvada hacia arriba"/>
          <p:cNvSpPr/>
          <p:nvPr/>
        </p:nvSpPr>
        <p:spPr>
          <a:xfrm rot="18463590">
            <a:off x="5460162" y="2747458"/>
            <a:ext cx="2448272" cy="108012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167844" y="3645024"/>
            <a:ext cx="2664296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2">
                    <a:lumMod val="10000"/>
                  </a:schemeClr>
                </a:solidFill>
              </a:rPr>
              <a:t>PROYECTOS DE TRABAJO</a:t>
            </a:r>
            <a:endParaRPr lang="es-E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92080" y="1052736"/>
            <a:ext cx="3168352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Dinámica de Enseñanza y Aprendizaje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196752"/>
            <a:ext cx="3168352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Organización y Presentación del Currículum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07704" y="5517232"/>
            <a:ext cx="2088232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Evaluación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32240" y="40050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</a:t>
            </a:r>
            <a:r>
              <a:rPr lang="es-ES" sz="2400" b="1" dirty="0" smtClean="0"/>
              <a:t>fecta a</a:t>
            </a:r>
            <a:endParaRPr lang="es-ES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0050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</a:t>
            </a:r>
            <a:r>
              <a:rPr lang="es-ES" sz="2400" b="1" dirty="0" smtClean="0"/>
              <a:t>fecta a</a:t>
            </a:r>
            <a:endParaRPr lang="es-ES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5649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</a:t>
            </a:r>
            <a:r>
              <a:rPr lang="es-ES" sz="2400" b="1" dirty="0" smtClean="0"/>
              <a:t>fecta a</a:t>
            </a:r>
            <a:endParaRPr lang="es-ES" sz="2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a tener en cuenta</a:t>
            </a:r>
            <a:endParaRPr lang="es-ES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940-E362-47A0-968E-AC75959E8D00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9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8003232" cy="20162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Desarrollo de competencias</a:t>
            </a:r>
          </a:p>
          <a:p>
            <a:r>
              <a:rPr lang="es-ES" dirty="0" smtClean="0"/>
              <a:t>Partir de los objetivos de tercer ciclo de E.P.:</a:t>
            </a:r>
          </a:p>
          <a:p>
            <a:r>
              <a:rPr lang="es-ES" dirty="0" smtClean="0"/>
              <a:t>Análisis de contenidos</a:t>
            </a:r>
          </a:p>
          <a:p>
            <a:r>
              <a:rPr lang="es-ES" dirty="0" smtClean="0"/>
              <a:t>Recogida de los criterios de Evaluación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285852" y="332656"/>
            <a:ext cx="6000792" cy="1143000"/>
          </a:xfrm>
        </p:spPr>
        <p:txBody>
          <a:bodyPr/>
          <a:lstStyle/>
          <a:p>
            <a:pPr algn="ctr"/>
            <a:r>
              <a:rPr lang="es-ES" dirty="0" smtClean="0"/>
              <a:t>PROGRAMACIÓN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66694" y="4492723"/>
            <a:ext cx="19010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hlinkClick r:id="rId2" action="ppaction://hlinkfile"/>
              </a:rPr>
              <a:t>Conocimiento del  medio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764979" y="5421584"/>
            <a:ext cx="15841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hlinkClick r:id="rId3" action="ppaction://hlinkfile"/>
              </a:rPr>
              <a:t>Matemáticas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491880" y="5949280"/>
            <a:ext cx="19443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hlinkClick r:id="rId4" action="ppaction://hlinkfile"/>
              </a:rPr>
              <a:t>Educación para la Ciudadanía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452320" y="4524282"/>
            <a:ext cx="11521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hlinkClick r:id="rId5" action="ppaction://hlinkfile"/>
              </a:rPr>
              <a:t>Plástica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267743" y="5384508"/>
            <a:ext cx="13249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hlinkClick r:id="rId6" action="ppaction://hlinkfile"/>
              </a:rPr>
              <a:t>Lenguaje </a:t>
            </a:r>
            <a:endParaRPr lang="es-ES" dirty="0"/>
          </a:p>
        </p:txBody>
      </p:sp>
      <p:cxnSp>
        <p:nvCxnSpPr>
          <p:cNvPr id="10" name="9 Conector recto de flecha"/>
          <p:cNvCxnSpPr>
            <a:stCxn id="2" idx="2"/>
          </p:cNvCxnSpPr>
          <p:nvPr/>
        </p:nvCxnSpPr>
        <p:spPr>
          <a:xfrm flipH="1">
            <a:off x="1547664" y="3429000"/>
            <a:ext cx="2993504" cy="1063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2" idx="2"/>
            <a:endCxn id="8" idx="0"/>
          </p:cNvCxnSpPr>
          <p:nvPr/>
        </p:nvCxnSpPr>
        <p:spPr>
          <a:xfrm flipH="1">
            <a:off x="2930236" y="3429000"/>
            <a:ext cx="1610932" cy="1955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2" idx="2"/>
            <a:endCxn id="6" idx="0"/>
          </p:cNvCxnSpPr>
          <p:nvPr/>
        </p:nvCxnSpPr>
        <p:spPr>
          <a:xfrm flipH="1">
            <a:off x="4464077" y="3429000"/>
            <a:ext cx="77091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2" idx="2"/>
            <a:endCxn id="5" idx="0"/>
          </p:cNvCxnSpPr>
          <p:nvPr/>
        </p:nvCxnSpPr>
        <p:spPr>
          <a:xfrm>
            <a:off x="4541168" y="3429000"/>
            <a:ext cx="2015899" cy="1992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2" idx="2"/>
            <a:endCxn id="7" idx="0"/>
          </p:cNvCxnSpPr>
          <p:nvPr/>
        </p:nvCxnSpPr>
        <p:spPr>
          <a:xfrm>
            <a:off x="4541168" y="3429000"/>
            <a:ext cx="3487216" cy="1095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/>
          <a:lstStyle/>
          <a:p>
            <a:r>
              <a:rPr lang="es-ES" dirty="0" smtClean="0"/>
              <a:t>Para el aula: a completar de forma conjunta por todo el grupo de alumnado.</a:t>
            </a:r>
          </a:p>
          <a:p>
            <a:pPr lvl="3"/>
            <a:r>
              <a:rPr lang="es-ES" dirty="0" smtClean="0">
                <a:hlinkClick r:id="rId2" action="ppaction://hlinksldjump"/>
              </a:rPr>
              <a:t>Proceso de elaboración</a:t>
            </a:r>
            <a:endParaRPr lang="es-ES" dirty="0" smtClean="0"/>
          </a:p>
          <a:p>
            <a:pPr lvl="3"/>
            <a:r>
              <a:rPr lang="es-ES" dirty="0" smtClean="0">
                <a:hlinkClick r:id="rId3" action="ppaction://hlinksldjump"/>
              </a:rPr>
              <a:t>Distribución de tareas</a:t>
            </a:r>
            <a:endParaRPr lang="es-ES" dirty="0" smtClean="0"/>
          </a:p>
          <a:p>
            <a:pPr lvl="3"/>
            <a:endParaRPr lang="es-ES" dirty="0"/>
          </a:p>
          <a:p>
            <a:r>
              <a:rPr lang="es-ES" dirty="0"/>
              <a:t>Para el </a:t>
            </a:r>
            <a:r>
              <a:rPr lang="es-ES" dirty="0" smtClean="0"/>
              <a:t>profesorado:</a:t>
            </a:r>
          </a:p>
          <a:p>
            <a:pPr lvl="3"/>
            <a:r>
              <a:rPr lang="es-ES" dirty="0" smtClean="0">
                <a:hlinkClick r:id="rId4" action="ppaction://hlinksldjump"/>
              </a:rPr>
              <a:t>Programación</a:t>
            </a:r>
            <a:endParaRPr lang="es-ES" dirty="0" smtClean="0"/>
          </a:p>
          <a:p>
            <a:pPr lvl="3"/>
            <a:r>
              <a:rPr lang="es-ES" dirty="0" smtClean="0">
                <a:hlinkClick r:id="rId5" action="ppaction://hlinksldjump"/>
              </a:rPr>
              <a:t>Evaluación</a:t>
            </a:r>
            <a:endParaRPr lang="es-ES" dirty="0" smtClean="0"/>
          </a:p>
          <a:p>
            <a:pPr lvl="3"/>
            <a:r>
              <a:rPr lang="es-ES" dirty="0" smtClean="0">
                <a:hlinkClick r:id="rId6" action="ppaction://hlinksldjump"/>
              </a:rPr>
              <a:t>Competencias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357422" y="260648"/>
            <a:ext cx="4929222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ORGANIZACIÓN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84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558</Words>
  <Application>Microsoft Office PowerPoint</Application>
  <PresentationFormat>Presentación en pantalla (4:3)</PresentationFormat>
  <Paragraphs>175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Concurrencia</vt:lpstr>
      <vt:lpstr>¿PROYECTOS? </vt:lpstr>
      <vt:lpstr>CONTEXTUALIZACIÓN</vt:lpstr>
      <vt:lpstr>Diapositiva 3</vt:lpstr>
      <vt:lpstr>NUESTRO CENTRO</vt:lpstr>
      <vt:lpstr>Diapositiva 5</vt:lpstr>
      <vt:lpstr>¿POR QUÉ EL CAMBIO?</vt:lpstr>
      <vt:lpstr>Diapositiva 7</vt:lpstr>
      <vt:lpstr>PROGRAMACIÓN</vt:lpstr>
      <vt:lpstr>ORGANIZACIÓN 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CONCLUSIONES</vt:lpstr>
      <vt:lpstr>Diapositiva 24</vt:lpstr>
      <vt:lpstr>Diapositiva 25</vt:lpstr>
      <vt:lpstr>Diapositiva 26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¿PROYECTOS?</dc:title>
  <dc:creator>www.intercambiosvirtuales.org</dc:creator>
  <cp:lastModifiedBy> </cp:lastModifiedBy>
  <cp:revision>17</cp:revision>
  <dcterms:created xsi:type="dcterms:W3CDTF">2012-12-10T12:06:45Z</dcterms:created>
  <dcterms:modified xsi:type="dcterms:W3CDTF">2012-12-12T08:35:51Z</dcterms:modified>
</cp:coreProperties>
</file>